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>
      <p:cViewPr varScale="1">
        <p:scale>
          <a:sx n="69" d="100"/>
          <a:sy n="69" d="100"/>
        </p:scale>
        <p:origin x="14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933056"/>
            <a:ext cx="7543800" cy="1524000"/>
          </a:xfrm>
        </p:spPr>
        <p:txBody>
          <a:bodyPr/>
          <a:lstStyle/>
          <a:p>
            <a:r>
              <a:rPr lang="kk-KZ" b="1" dirty="0">
                <a:solidFill>
                  <a:schemeClr val="bg1"/>
                </a:solidFill>
              </a:rPr>
              <a:t>ОРГАНИЗАЦИЯ ДОРОЖНО-</a:t>
            </a:r>
            <a:r>
              <a:rPr lang="kk-KZ" b="1" dirty="0"/>
              <a:t>СТРОИТЕЛЬНЫХ РАБОТ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631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88840"/>
            <a:ext cx="7543800" cy="3886200"/>
          </a:xfrm>
        </p:spPr>
        <p:txBody>
          <a:bodyPr>
            <a:noAutofit/>
          </a:bodyPr>
          <a:lstStyle/>
          <a:p>
            <a:pPr lvl="0"/>
            <a:r>
              <a:rPr lang="kk-KZ" sz="2300" dirty="0" smtClean="0">
                <a:latin typeface="Impact" pitchFamily="34" charset="0"/>
              </a:rPr>
              <a:t>Повышение </a:t>
            </a:r>
            <a:r>
              <a:rPr lang="kk-KZ" sz="2300" dirty="0">
                <a:latin typeface="Impact" pitchFamily="34" charset="0"/>
              </a:rPr>
              <a:t>производительности труда;</a:t>
            </a:r>
            <a:endParaRPr lang="ru-RU" sz="2300" dirty="0">
              <a:latin typeface="Impact" pitchFamily="34" charset="0"/>
            </a:endParaRPr>
          </a:p>
          <a:p>
            <a:pPr lvl="0"/>
            <a:r>
              <a:rPr lang="kk-KZ" sz="2300" dirty="0">
                <a:latin typeface="Impact" pitchFamily="34" charset="0"/>
              </a:rPr>
              <a:t>Выполнение отдельных видов работ и всего строительства в заданные сроки;</a:t>
            </a:r>
            <a:endParaRPr lang="ru-RU" sz="2300" dirty="0">
              <a:latin typeface="Impact" pitchFamily="34" charset="0"/>
            </a:endParaRPr>
          </a:p>
          <a:p>
            <a:pPr lvl="0"/>
            <a:r>
              <a:rPr lang="kk-KZ" sz="2300" dirty="0">
                <a:latin typeface="Impact" pitchFamily="34" charset="0"/>
              </a:rPr>
              <a:t>Увеличение объема и повышение качества выпускаемой продукции;</a:t>
            </a:r>
            <a:endParaRPr lang="ru-RU" sz="2300" dirty="0">
              <a:latin typeface="Impact" pitchFamily="34" charset="0"/>
            </a:endParaRPr>
          </a:p>
          <a:p>
            <a:pPr lvl="0"/>
            <a:r>
              <a:rPr lang="kk-KZ" sz="2300" dirty="0">
                <a:latin typeface="Impact" pitchFamily="34" charset="0"/>
              </a:rPr>
              <a:t>Снижение стоимости выпускаемой продукции и экономия средств;</a:t>
            </a:r>
            <a:endParaRPr lang="ru-RU" sz="2300" dirty="0">
              <a:latin typeface="Impact" pitchFamily="34" charset="0"/>
            </a:endParaRPr>
          </a:p>
          <a:p>
            <a:pPr lvl="0"/>
            <a:r>
              <a:rPr lang="kk-KZ" sz="2300" dirty="0">
                <a:latin typeface="Impact" pitchFamily="34" charset="0"/>
              </a:rPr>
              <a:t>Улучшение условий труда;</a:t>
            </a:r>
            <a:endParaRPr lang="ru-RU" sz="2300" dirty="0">
              <a:latin typeface="Impact" pitchFamily="34" charset="0"/>
            </a:endParaRPr>
          </a:p>
          <a:p>
            <a:pPr lvl="0"/>
            <a:r>
              <a:rPr lang="kk-KZ" sz="2300" dirty="0">
                <a:latin typeface="Impact" pitchFamily="34" charset="0"/>
              </a:rPr>
              <a:t>Применение на работах наиболее производительных машин и квалифицированных рабочих с предъявлением к ним требований повышенного технического мастерства.</a:t>
            </a:r>
            <a:endParaRPr lang="ru-RU" sz="2300" dirty="0">
              <a:latin typeface="Impact" pitchFamily="34" charset="0"/>
            </a:endParaRPr>
          </a:p>
          <a:p>
            <a:endParaRPr lang="ru-RU" sz="2300" dirty="0">
              <a:latin typeface="Impact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632848" cy="64807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Impact" pitchFamily="34" charset="0"/>
              </a:rPr>
              <a:t>Основные </a:t>
            </a:r>
            <a:r>
              <a:rPr lang="ru-RU" sz="3600" dirty="0">
                <a:latin typeface="Impact" pitchFamily="34" charset="0"/>
              </a:rPr>
              <a:t>задачи организации работ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5245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839925"/>
              </p:ext>
            </p:extLst>
          </p:nvPr>
        </p:nvGraphicFramePr>
        <p:xfrm>
          <a:off x="29134" y="-2"/>
          <a:ext cx="9114865" cy="68615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5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4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5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6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spc="0" dirty="0" smtClean="0">
                          <a:effectLst/>
                          <a:latin typeface="+mj-lt"/>
                        </a:rPr>
                        <a:t>группы </a:t>
                      </a:r>
                      <a:r>
                        <a:rPr lang="kk-KZ" sz="1800" b="0" spc="0" dirty="0">
                          <a:effectLst/>
                          <a:latin typeface="+mj-lt"/>
                        </a:rPr>
                        <a:t>и подгруппы работ</a:t>
                      </a:r>
                      <a:endParaRPr lang="ru-RU" sz="1800" b="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3720" marR="437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spc="0" dirty="0">
                          <a:effectLst/>
                          <a:latin typeface="+mj-lt"/>
                        </a:rPr>
                        <a:t>характеристика</a:t>
                      </a:r>
                      <a:endParaRPr lang="ru-RU" sz="1800" b="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3720" marR="437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0" spc="0" dirty="0">
                          <a:effectLst/>
                          <a:latin typeface="+mj-lt"/>
                        </a:rPr>
                        <a:t>работы, выходящие в группу</a:t>
                      </a:r>
                      <a:endParaRPr lang="ru-RU" sz="1600" b="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3720" marR="4372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58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spc="0" dirty="0">
                          <a:effectLst/>
                          <a:latin typeface="+mj-lt"/>
                        </a:rPr>
                        <a:t> </a:t>
                      </a:r>
                      <a:endParaRPr lang="ru-RU" sz="1800" dirty="0"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spc="0" dirty="0">
                          <a:effectLst/>
                          <a:latin typeface="+mj-lt"/>
                        </a:rPr>
                        <a:t>Заготовительные работы</a:t>
                      </a:r>
                      <a:endParaRPr lang="ru-RU" sz="1800" b="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3720" marR="43720" marT="0" marB="0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dirty="0">
                          <a:effectLst/>
                          <a:latin typeface="Century Gothic" pitchFamily="34" charset="0"/>
                        </a:rPr>
                        <a:t>Заготовка дорожно­-строительных материалов, и подготовка полуфабрикатов </a:t>
                      </a:r>
                      <a:endParaRPr lang="ru-RU" sz="1100" b="1" i="0" dirty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spc="0">
                          <a:effectLst/>
                          <a:latin typeface="Century Gothic" pitchFamily="34" charset="0"/>
                        </a:rPr>
                        <a:t>Заготовка камня, щебня, гравия, шлака, песка</a:t>
                      </a:r>
                      <a:endParaRPr lang="ru-RU" sz="1100" b="1" i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0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spc="0">
                          <a:effectLst/>
                          <a:latin typeface="Century Gothic" pitchFamily="34" charset="0"/>
                        </a:rPr>
                        <a:t>Приготовление цементобетона, асфальтобетона, черного щебня</a:t>
                      </a:r>
                      <a:endParaRPr lang="ru-RU" sz="1100" b="1" i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spc="0">
                          <a:effectLst/>
                          <a:latin typeface="Century Gothic" pitchFamily="34" charset="0"/>
                        </a:rPr>
                        <a:t>Изготовление деталей мостов, труб и зданий</a:t>
                      </a:r>
                      <a:endParaRPr lang="ru-RU" sz="1100" b="1" i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98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spc="0" dirty="0">
                          <a:effectLst/>
                          <a:latin typeface="+mj-lt"/>
                        </a:rPr>
                        <a:t>Строительно-монтажные работы</a:t>
                      </a:r>
                      <a:endParaRPr lang="ru-RU" sz="1800" b="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3720" marR="4372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dirty="0">
                          <a:effectLst/>
                          <a:latin typeface="Century Gothic" pitchFamily="34" charset="0"/>
                        </a:rPr>
                        <a:t>Работы по устройству земляного полотна, дорожных одежд, искусственных сооружений, зданий эксплуатационной и транспортной службы, а также по устройству временных сооружений жилого, бытового и производственного назначения</a:t>
                      </a:r>
                      <a:endParaRPr lang="ru-RU" sz="1100" b="1" i="0" dirty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spc="0">
                          <a:effectLst/>
                          <a:latin typeface="Century Gothic" pitchFamily="34" charset="0"/>
                        </a:rPr>
                        <a:t> </a:t>
                      </a:r>
                      <a:endParaRPr lang="ru-RU" sz="1100" b="1" i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61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spc="0" dirty="0">
                          <a:effectLst/>
                          <a:latin typeface="+mj-lt"/>
                        </a:rPr>
                        <a:t>1 Линейные работы</a:t>
                      </a:r>
                      <a:endParaRPr lang="ru-RU" sz="1800" b="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3720" marR="437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dirty="0">
                          <a:effectLst/>
                          <a:latin typeface="Century Gothic" pitchFamily="34" charset="0"/>
                        </a:rPr>
                        <a:t>Работы, объемы которых распределены более или менее равномерно по всей дороге и повторяются на отдельных участках с небольшими отклонениями от средних значений</a:t>
                      </a:r>
                      <a:endParaRPr lang="ru-RU" sz="1100" b="1" i="0" dirty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dirty="0">
                          <a:effectLst/>
                          <a:latin typeface="Century Gothic" pitchFamily="34" charset="0"/>
                        </a:rPr>
                        <a:t>Возведение земляного полотна в небольших насыпях и выемках, строительство дорожных одежд</a:t>
                      </a:r>
                      <a:r>
                        <a:rPr lang="kk-KZ" sz="1100" b="1" i="0">
                          <a:effectLst/>
                          <a:latin typeface="Century Gothic" pitchFamily="34" charset="0"/>
                        </a:rPr>
                        <a:t>, </a:t>
                      </a:r>
                      <a:r>
                        <a:rPr lang="kk-KZ" sz="1100" b="1" i="0" smtClean="0">
                          <a:effectLst/>
                          <a:latin typeface="Century Gothic" pitchFamily="34" charset="0"/>
                        </a:rPr>
                        <a:t>системы </a:t>
                      </a:r>
                      <a:r>
                        <a:rPr lang="kk-KZ" sz="1100" b="1" i="0" dirty="0">
                          <a:effectLst/>
                          <a:latin typeface="Century Gothic" pitchFamily="34" charset="0"/>
                        </a:rPr>
                        <a:t>водоотвода, наружного освещения, озеленения, установку ограждений и знаков</a:t>
                      </a:r>
                      <a:endParaRPr lang="ru-RU" sz="1100" b="1" i="0" dirty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898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spc="0" dirty="0">
                          <a:effectLst/>
                          <a:latin typeface="+mj-lt"/>
                        </a:rPr>
                        <a:t>2 Сосредоточенные работы</a:t>
                      </a:r>
                      <a:endParaRPr lang="ru-RU" sz="1800" b="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3720" marR="4372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dirty="0">
                          <a:effectLst/>
                          <a:latin typeface="Century Gothic" pitchFamily="34" charset="0"/>
                        </a:rPr>
                        <a:t>Работы, производимые на небольшом по протяженности участке дороги, отличающиеся значительной трудоемкостью и технической сложностью</a:t>
                      </a:r>
                      <a:endParaRPr lang="ru-RU" sz="1100" b="1" i="0" dirty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dirty="0">
                          <a:effectLst/>
                          <a:latin typeface="Century Gothic" pitchFamily="34" charset="0"/>
                        </a:rPr>
                        <a:t>возведение высоких насыпей, разработку глубоких выемок, строительство крупных комплексов зданий дорожной и транспортной службы, больших производственных предприятий, мостов, путепроводов, тоннелей, развязок и т.д.</a:t>
                      </a:r>
                      <a:endParaRPr lang="ru-RU" sz="1100" b="1" i="0" dirty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61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800" b="0" spc="0" dirty="0">
                          <a:effectLst/>
                          <a:latin typeface="+mj-lt"/>
                        </a:rPr>
                        <a:t>Транспортные работы</a:t>
                      </a:r>
                      <a:endParaRPr lang="ru-RU" sz="1800" b="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3720" marR="4372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spc="0">
                          <a:effectLst/>
                          <a:latin typeface="Century Gothic" pitchFamily="34" charset="0"/>
                        </a:rPr>
                        <a:t>Перевозка дорожно-строительных материалов водным путем, по железной дороге или автомобилями</a:t>
                      </a:r>
                      <a:endParaRPr lang="ru-RU" sz="1100" b="1" i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0" dirty="0">
                          <a:effectLst/>
                          <a:latin typeface="Century Gothic" pitchFamily="34" charset="0"/>
                        </a:rPr>
                        <a:t>Работы по перемещению дорожно­-строительных материалов, полуфабрикатов и готовых изделий от мест заготовки, переработки и изготовления к местам использования</a:t>
                      </a:r>
                      <a:endParaRPr lang="ru-RU" sz="1100" b="1" i="0" dirty="0">
                        <a:effectLst/>
                        <a:latin typeface="Century Gothic" pitchFamily="34" charset="0"/>
                        <a:ea typeface="Times New Roman"/>
                      </a:endParaRPr>
                    </a:p>
                  </a:txBody>
                  <a:tcPr marL="43720" marR="4372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87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848872" cy="1600200"/>
          </a:xfrm>
        </p:spPr>
        <p:txBody>
          <a:bodyPr>
            <a:noAutofit/>
          </a:bodyPr>
          <a:lstStyle/>
          <a:p>
            <a:pPr algn="ctr"/>
            <a:r>
              <a:rPr lang="kk-KZ" sz="4000" dirty="0"/>
              <a:t>СПОСОБЫ ОРГАНИЗАЦИИ ДОРОЖНО-СТРОИТЕЛЬНЫХ РАБОТ</a:t>
            </a:r>
            <a:endParaRPr lang="ru-RU" sz="4000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608004" y="1846455"/>
            <a:ext cx="0" cy="14001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2051720" y="1998856"/>
            <a:ext cx="476462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051720" y="1998855"/>
            <a:ext cx="0" cy="2800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816349" y="1986465"/>
            <a:ext cx="0" cy="3113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756333" y="2285710"/>
            <a:ext cx="2590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 smtClean="0">
                <a:latin typeface="+mj-lt"/>
              </a:rPr>
              <a:t>Поточны</a:t>
            </a:r>
            <a:r>
              <a:rPr lang="ru-RU" sz="2400" dirty="0" smtClean="0">
                <a:latin typeface="+mj-lt"/>
              </a:rPr>
              <a:t>й способ</a:t>
            </a:r>
            <a:r>
              <a:rPr lang="kk-KZ" sz="2400" dirty="0" smtClean="0">
                <a:latin typeface="+mj-lt"/>
              </a:rPr>
              <a:t> </a:t>
            </a:r>
            <a:endParaRPr lang="ru-RU" sz="2400" dirty="0">
              <a:latin typeface="+mj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60662" y="2290975"/>
            <a:ext cx="2911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 smtClean="0">
                <a:latin typeface="+mj-lt"/>
              </a:rPr>
              <a:t>Неп</a:t>
            </a:r>
            <a:r>
              <a:rPr lang="kk-KZ" sz="2400" dirty="0" smtClean="0">
                <a:latin typeface="+mj-lt"/>
              </a:rPr>
              <a:t>оточны</a:t>
            </a:r>
            <a:r>
              <a:rPr lang="ru-RU" sz="2400" dirty="0" smtClean="0">
                <a:latin typeface="+mj-lt"/>
              </a:rPr>
              <a:t>й способ</a:t>
            </a:r>
            <a:r>
              <a:rPr lang="kk-KZ" sz="2400" dirty="0" smtClean="0">
                <a:latin typeface="+mj-lt"/>
              </a:rPr>
              <a:t> </a:t>
            </a:r>
            <a:endParaRPr lang="ru-RU" sz="2400" dirty="0">
              <a:latin typeface="+mj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33731" y="2747375"/>
            <a:ext cx="32359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>
                <a:latin typeface="Century Gothic" pitchFamily="34" charset="0"/>
              </a:rPr>
              <a:t>Под поточным способом производства работ следует понимать такой способ их ведения, при котором осуществляется непрерывное (по технологии) и последовательное (по протяжению) выполнение работ специализированными отрядами машин.</a:t>
            </a:r>
            <a:endParaRPr lang="ru-RU" b="1" dirty="0">
              <a:latin typeface="Century Gothic" pitchFamily="34" charset="0"/>
            </a:endParaRPr>
          </a:p>
        </p:txBody>
      </p:sp>
      <p:cxnSp>
        <p:nvCxnSpPr>
          <p:cNvPr id="28" name="Прямая соединительная линия 27"/>
          <p:cNvCxnSpPr>
            <a:stCxn id="22" idx="2"/>
          </p:cNvCxnSpPr>
          <p:nvPr/>
        </p:nvCxnSpPr>
        <p:spPr>
          <a:xfrm>
            <a:off x="6816349" y="2752640"/>
            <a:ext cx="0" cy="1844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5664221" y="2937044"/>
            <a:ext cx="223224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664221" y="293704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7896469" y="293704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4667645" y="3270812"/>
            <a:ext cx="1993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entury Gothic" pitchFamily="34" charset="0"/>
              </a:rPr>
              <a:t>Параллельный метод</a:t>
            </a:r>
            <a:endParaRPr lang="ru-RU" b="1" dirty="0">
              <a:latin typeface="Century Gothic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660798" y="3279038"/>
            <a:ext cx="2483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entury Gothic" pitchFamily="34" charset="0"/>
              </a:rPr>
              <a:t>Последовательный метод</a:t>
            </a:r>
            <a:endParaRPr lang="ru-RU" b="1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48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764704"/>
            <a:ext cx="6781800" cy="870992"/>
          </a:xfrm>
        </p:spPr>
        <p:txBody>
          <a:bodyPr>
            <a:noAutofit/>
          </a:bodyPr>
          <a:lstStyle/>
          <a:p>
            <a:pPr algn="ctr"/>
            <a:r>
              <a:rPr lang="kk-KZ" sz="4000" dirty="0"/>
              <a:t>Сущность поточного метода состоит в следующем</a:t>
            </a:r>
            <a:r>
              <a:rPr lang="kk-KZ" sz="4000" dirty="0" smtClean="0"/>
              <a:t>: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772816"/>
            <a:ext cx="73448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kk-KZ" sz="2000" dirty="0">
                <a:latin typeface="+mj-lt"/>
              </a:rPr>
              <a:t>В равные промежутки времени (смену, сутки)  заканчивается строительство  равных по длине участков дороги, причем готовая дорога наращивается непрерывной лентой в одном </a:t>
            </a:r>
            <a:r>
              <a:rPr lang="kk-KZ" sz="2000" dirty="0" smtClean="0">
                <a:latin typeface="+mj-lt"/>
              </a:rPr>
              <a:t>направлении;</a:t>
            </a:r>
            <a:endParaRPr lang="ru-RU" sz="2000" dirty="0">
              <a:latin typeface="+mj-lt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kk-KZ" sz="2000" dirty="0" smtClean="0">
                <a:latin typeface="+mj-lt"/>
              </a:rPr>
              <a:t>Все </a:t>
            </a:r>
            <a:r>
              <a:rPr lang="kk-KZ" sz="2000" dirty="0">
                <a:latin typeface="+mj-lt"/>
              </a:rPr>
              <a:t>работы выполняют механизированные отряды, специализированные по основным  вида работ и оснащенные соответствующим образом подобранными комплектами дорожно-строительных </a:t>
            </a:r>
            <a:r>
              <a:rPr lang="kk-KZ" sz="2000" dirty="0" smtClean="0">
                <a:latin typeface="+mj-lt"/>
              </a:rPr>
              <a:t>машин;</a:t>
            </a:r>
            <a:endParaRPr lang="ru-RU" sz="2000" dirty="0">
              <a:latin typeface="+mj-lt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kk-KZ" sz="2000" dirty="0" smtClean="0">
                <a:latin typeface="+mj-lt"/>
              </a:rPr>
              <a:t>Специализированные </a:t>
            </a:r>
            <a:r>
              <a:rPr lang="kk-KZ" sz="2000" dirty="0">
                <a:latin typeface="+mj-lt"/>
              </a:rPr>
              <a:t>отряды равномерно друг за другом передвигаются по строящейся дороге и последовательно выполняют все строительно-монтажные </a:t>
            </a:r>
            <a:r>
              <a:rPr lang="kk-KZ" sz="2000" dirty="0" smtClean="0">
                <a:latin typeface="+mj-lt"/>
              </a:rPr>
              <a:t>работы;</a:t>
            </a:r>
            <a:endParaRPr lang="ru-RU" sz="2000" dirty="0">
              <a:latin typeface="+mj-lt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kk-KZ" sz="2000" dirty="0" smtClean="0">
                <a:latin typeface="+mj-lt"/>
              </a:rPr>
              <a:t>После </a:t>
            </a:r>
            <a:r>
              <a:rPr lang="kk-KZ" sz="2000" dirty="0">
                <a:latin typeface="+mj-lt"/>
              </a:rPr>
              <a:t>прохода последнего отряда дорога полностью готова к сдаче в </a:t>
            </a:r>
            <a:r>
              <a:rPr lang="kk-KZ" sz="2000" dirty="0" smtClean="0">
                <a:latin typeface="+mj-lt"/>
              </a:rPr>
              <a:t>эксплуатацию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329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31640" y="764704"/>
            <a:ext cx="6552728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dirty="0"/>
              <a:t>Основные виды работ при строительстве дороги поточным способом выполняют в следующей последовательности: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772816"/>
            <a:ext cx="75608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dirty="0" smtClean="0">
                <a:solidFill>
                  <a:schemeClr val="accent1"/>
                </a:solidFill>
                <a:latin typeface="Impact" pitchFamily="34" charset="0"/>
              </a:rPr>
              <a:t>1 </a:t>
            </a:r>
            <a:r>
              <a:rPr lang="ru-RU" dirty="0" smtClean="0">
                <a:solidFill>
                  <a:schemeClr val="accent1"/>
                </a:solidFill>
                <a:latin typeface="Impact" pitchFamily="34" charset="0"/>
              </a:rPr>
              <a:t>этап - </a:t>
            </a:r>
            <a:r>
              <a:rPr lang="kk-KZ" dirty="0" smtClean="0">
                <a:solidFill>
                  <a:schemeClr val="accent1"/>
                </a:solidFill>
                <a:latin typeface="Impact" pitchFamily="34" charset="0"/>
              </a:rPr>
              <a:t>Подготовительные </a:t>
            </a:r>
            <a:r>
              <a:rPr lang="kk-KZ" dirty="0">
                <a:solidFill>
                  <a:schemeClr val="accent1"/>
                </a:solidFill>
                <a:latin typeface="Impact" pitchFamily="34" charset="0"/>
              </a:rPr>
              <a:t>работы.</a:t>
            </a:r>
            <a:endParaRPr lang="ru-RU" dirty="0">
              <a:solidFill>
                <a:schemeClr val="accent1"/>
              </a:solidFill>
              <a:latin typeface="Impact" pitchFamily="34" charset="0"/>
            </a:endParaRPr>
          </a:p>
          <a:p>
            <a:pPr algn="just"/>
            <a:r>
              <a:rPr lang="kk-KZ" dirty="0">
                <a:latin typeface="Impact" pitchFamily="34" charset="0"/>
              </a:rPr>
              <a:t>Восстановление оси дороги, постройка складских, производственных и жилищно-бытовых сооружений, вскрышные работы в карьерах, постройка зданий и сооружений производственных предприятий, устройство связи и т.д.</a:t>
            </a:r>
            <a:endParaRPr lang="ru-RU" dirty="0">
              <a:latin typeface="Impact" pitchFamily="34" charset="0"/>
            </a:endParaRPr>
          </a:p>
          <a:p>
            <a:pPr lvl="0" algn="ctr"/>
            <a:r>
              <a:rPr lang="en-US" dirty="0" smtClean="0">
                <a:solidFill>
                  <a:schemeClr val="accent1"/>
                </a:solidFill>
                <a:latin typeface="Impact" pitchFamily="34" charset="0"/>
              </a:rPr>
              <a:t>2</a:t>
            </a:r>
            <a:r>
              <a:rPr lang="ru-RU" dirty="0" smtClean="0">
                <a:solidFill>
                  <a:schemeClr val="accent1"/>
                </a:solidFill>
                <a:latin typeface="Impact" pitchFamily="34" charset="0"/>
              </a:rPr>
              <a:t> этап -</a:t>
            </a:r>
            <a:r>
              <a:rPr lang="en-US" dirty="0" smtClean="0">
                <a:solidFill>
                  <a:schemeClr val="accent1"/>
                </a:solidFill>
                <a:latin typeface="Impact" pitchFamily="34" charset="0"/>
              </a:rPr>
              <a:t> </a:t>
            </a:r>
            <a:r>
              <a:rPr lang="kk-KZ" dirty="0" smtClean="0">
                <a:solidFill>
                  <a:schemeClr val="accent1"/>
                </a:solidFill>
                <a:latin typeface="Impact" pitchFamily="34" charset="0"/>
              </a:rPr>
              <a:t>Заготовительные </a:t>
            </a:r>
            <a:r>
              <a:rPr lang="kk-KZ" dirty="0">
                <a:solidFill>
                  <a:schemeClr val="accent1"/>
                </a:solidFill>
                <a:latin typeface="Impact" pitchFamily="34" charset="0"/>
              </a:rPr>
              <a:t>работы.</a:t>
            </a:r>
            <a:endParaRPr lang="ru-RU" dirty="0">
              <a:solidFill>
                <a:schemeClr val="accent1"/>
              </a:solidFill>
              <a:latin typeface="Impact" pitchFamily="34" charset="0"/>
            </a:endParaRPr>
          </a:p>
          <a:p>
            <a:pPr algn="just"/>
            <a:r>
              <a:rPr lang="kk-KZ" dirty="0">
                <a:latin typeface="Impact" pitchFamily="34" charset="0"/>
              </a:rPr>
              <a:t>Добыча каменных материалов в притрассовых карьерах, переработка каменных материалов, изготовление полуфабрикатов (детали мостов, труб и т.д.), транспортирование материалов.</a:t>
            </a:r>
            <a:endParaRPr lang="ru-RU" dirty="0">
              <a:latin typeface="Impact" pitchFamily="34" charset="0"/>
            </a:endParaRPr>
          </a:p>
          <a:p>
            <a:pPr lvl="0" algn="ctr"/>
            <a:r>
              <a:rPr lang="en-US" dirty="0" smtClean="0">
                <a:solidFill>
                  <a:schemeClr val="accent1"/>
                </a:solidFill>
                <a:latin typeface="Impact" pitchFamily="34" charset="0"/>
              </a:rPr>
              <a:t>3</a:t>
            </a:r>
            <a:r>
              <a:rPr lang="ru-RU" dirty="0" smtClean="0">
                <a:solidFill>
                  <a:schemeClr val="accent1"/>
                </a:solidFill>
                <a:latin typeface="Impact" pitchFamily="34" charset="0"/>
              </a:rPr>
              <a:t> этап -</a:t>
            </a:r>
            <a:r>
              <a:rPr lang="en-US" dirty="0" smtClean="0">
                <a:solidFill>
                  <a:schemeClr val="accent1"/>
                </a:solidFill>
                <a:latin typeface="Impact" pitchFamily="34" charset="0"/>
              </a:rPr>
              <a:t> </a:t>
            </a:r>
            <a:r>
              <a:rPr lang="kk-KZ" dirty="0" smtClean="0">
                <a:solidFill>
                  <a:schemeClr val="accent1"/>
                </a:solidFill>
                <a:latin typeface="Impact" pitchFamily="34" charset="0"/>
              </a:rPr>
              <a:t>Строительные </a:t>
            </a:r>
            <a:r>
              <a:rPr lang="kk-KZ" dirty="0">
                <a:solidFill>
                  <a:schemeClr val="accent1"/>
                </a:solidFill>
                <a:latin typeface="Impact" pitchFamily="34" charset="0"/>
              </a:rPr>
              <a:t>работы.</a:t>
            </a:r>
            <a:endParaRPr lang="ru-RU" dirty="0">
              <a:solidFill>
                <a:schemeClr val="accent1"/>
              </a:solidFill>
              <a:latin typeface="Impact" pitchFamily="34" charset="0"/>
            </a:endParaRPr>
          </a:p>
          <a:p>
            <a:pPr algn="just"/>
            <a:r>
              <a:rPr lang="kk-KZ" dirty="0">
                <a:latin typeface="Impact" pitchFamily="34" charset="0"/>
              </a:rPr>
              <a:t>Строительство мостов и других инженерных сооружений на дороге, строительство  малых искусственных сооружений, производство сосредоточенных  земляных работ по возведению земляного полотна, устройство земляного полотна, устройство дорожной одежды, укрепительные работы, обстановка пути и отделочные работы. </a:t>
            </a:r>
            <a:endParaRPr lang="ru-RU" dirty="0"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10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4201" y="648895"/>
            <a:ext cx="6781800" cy="736104"/>
          </a:xfrm>
        </p:spPr>
        <p:txBody>
          <a:bodyPr>
            <a:noAutofit/>
          </a:bodyPr>
          <a:lstStyle/>
          <a:p>
            <a:pPr algn="ctr"/>
            <a:r>
              <a:rPr lang="kk-KZ" sz="2800" dirty="0"/>
              <a:t>Поточный метод имеет следующие преимущества перед другими</a:t>
            </a:r>
            <a:r>
              <a:rPr lang="kk-KZ" sz="2800" dirty="0" smtClean="0"/>
              <a:t>: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8677" y="1556792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kk-KZ" dirty="0" smtClean="0">
                <a:latin typeface="+mj-lt"/>
              </a:rPr>
              <a:t>Ввод </a:t>
            </a:r>
            <a:r>
              <a:rPr lang="kk-KZ" dirty="0">
                <a:latin typeface="+mj-lt"/>
              </a:rPr>
              <a:t>в эксплуатацию осуществляется непрерывно и равномерно с первых дней, что улучшает условия работы построечного транспорта, который передвигается по законченной части дороги, а это ускоряет её </a:t>
            </a:r>
            <a:r>
              <a:rPr lang="kk-KZ" dirty="0" smtClean="0">
                <a:latin typeface="+mj-lt"/>
              </a:rPr>
              <a:t>окупаемость</a:t>
            </a:r>
            <a:endParaRPr lang="en-US" dirty="0" smtClean="0">
              <a:latin typeface="+mj-lt"/>
            </a:endParaRPr>
          </a:p>
          <a:p>
            <a:pPr marL="342900" indent="-342900">
              <a:buAutoNum type="arabicPeriod"/>
            </a:pPr>
            <a:endParaRPr lang="en-US" dirty="0">
              <a:latin typeface="+mj-lt"/>
            </a:endParaRPr>
          </a:p>
          <a:p>
            <a:pPr marL="342900" indent="-342900" algn="just">
              <a:buAutoNum type="arabicPeriod"/>
            </a:pPr>
            <a:r>
              <a:rPr lang="kk-KZ" dirty="0" smtClean="0">
                <a:latin typeface="+mj-lt"/>
              </a:rPr>
              <a:t>Специализация </a:t>
            </a:r>
            <a:r>
              <a:rPr lang="kk-KZ" dirty="0">
                <a:latin typeface="+mj-lt"/>
              </a:rPr>
              <a:t>рабочих на отдельных операциях способствует повышению производительности труда  и качества работ и снижению себестоимости </a:t>
            </a:r>
            <a:r>
              <a:rPr lang="kk-KZ" dirty="0" smtClean="0">
                <a:latin typeface="+mj-lt"/>
              </a:rPr>
              <a:t>строительства.</a:t>
            </a:r>
            <a:endParaRPr lang="en-US" dirty="0" smtClean="0">
              <a:latin typeface="+mj-lt"/>
            </a:endParaRPr>
          </a:p>
          <a:p>
            <a:pPr marL="342900" indent="-342900">
              <a:buAutoNum type="arabicPeriod"/>
            </a:pPr>
            <a:endParaRPr lang="en-US" dirty="0">
              <a:latin typeface="+mj-lt"/>
            </a:endParaRPr>
          </a:p>
          <a:p>
            <a:pPr marL="342900" indent="-342900" algn="just">
              <a:buAutoNum type="arabicPeriod"/>
            </a:pPr>
            <a:r>
              <a:rPr lang="kk-KZ" dirty="0" smtClean="0">
                <a:latin typeface="+mj-lt"/>
              </a:rPr>
              <a:t>Сосредоточение </a:t>
            </a:r>
            <a:r>
              <a:rPr lang="kk-KZ" dirty="0">
                <a:latin typeface="+mj-lt"/>
              </a:rPr>
              <a:t>работ на относительно небольшом  протяжении и облегчает оперативное  руководство и контроль за их </a:t>
            </a:r>
            <a:r>
              <a:rPr lang="kk-KZ" dirty="0" smtClean="0">
                <a:latin typeface="+mj-lt"/>
              </a:rPr>
              <a:t>качеством.</a:t>
            </a:r>
            <a:endParaRPr lang="en-US" dirty="0" smtClean="0">
              <a:latin typeface="+mj-lt"/>
            </a:endParaRPr>
          </a:p>
          <a:p>
            <a:pPr marL="342900" indent="-342900">
              <a:buAutoNum type="arabicPeriod"/>
            </a:pPr>
            <a:endParaRPr lang="en-US" dirty="0">
              <a:latin typeface="+mj-lt"/>
            </a:endParaRPr>
          </a:p>
          <a:p>
            <a:pPr marL="342900" indent="-342900" algn="just">
              <a:buAutoNum type="arabicPeriod"/>
            </a:pPr>
            <a:r>
              <a:rPr lang="kk-KZ" dirty="0" smtClean="0">
                <a:latin typeface="+mj-lt"/>
              </a:rPr>
              <a:t>Вся </a:t>
            </a:r>
            <a:r>
              <a:rPr lang="kk-KZ" dirty="0">
                <a:latin typeface="+mj-lt"/>
              </a:rPr>
              <a:t>система поточного строительства обеспечивает  повышение  </a:t>
            </a:r>
            <a:r>
              <a:rPr lang="kk-KZ" dirty="0" smtClean="0">
                <a:latin typeface="+mj-lt"/>
              </a:rPr>
              <a:t> </a:t>
            </a:r>
            <a:r>
              <a:rPr lang="kk-KZ" dirty="0">
                <a:latin typeface="+mj-lt"/>
              </a:rPr>
              <a:t>общей  культуры производства работ, облегчает учет, сокращает сроки оборачиваемости материальных ресурсов и денежных средств и объем незавершенного строительства.                   </a:t>
            </a:r>
            <a:r>
              <a:rPr lang="kk-KZ" dirty="0" smtClean="0">
                <a:latin typeface="+mj-lt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669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4800" y="620688"/>
            <a:ext cx="7272808" cy="52008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Виды </a:t>
            </a:r>
            <a:r>
              <a:rPr lang="kk-KZ" sz="3600" dirty="0" smtClean="0"/>
              <a:t>потоков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4780" y="1296077"/>
            <a:ext cx="76328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dirty="0">
                <a:solidFill>
                  <a:schemeClr val="accent1"/>
                </a:solidFill>
                <a:latin typeface="+mj-lt"/>
              </a:rPr>
              <a:t>Частный </a:t>
            </a:r>
            <a:r>
              <a:rPr lang="kk-KZ" sz="2000" dirty="0" smtClean="0">
                <a:solidFill>
                  <a:schemeClr val="accent1"/>
                </a:solidFill>
                <a:latin typeface="+mj-lt"/>
              </a:rPr>
              <a:t>поток</a:t>
            </a:r>
            <a:r>
              <a:rPr lang="en-US" sz="2000" dirty="0" smtClean="0">
                <a:solidFill>
                  <a:schemeClr val="accent1"/>
                </a:solidFill>
                <a:latin typeface="+mj-lt"/>
              </a:rPr>
              <a:t> </a:t>
            </a:r>
            <a:r>
              <a:rPr lang="kk-KZ" sz="2000" dirty="0" smtClean="0">
                <a:latin typeface="+mj-lt"/>
              </a:rPr>
              <a:t>– </a:t>
            </a:r>
            <a:r>
              <a:rPr lang="kk-KZ" sz="2000" dirty="0">
                <a:latin typeface="+mj-lt"/>
              </a:rPr>
              <a:t>выполняет какой-либо элемент дороги. Включает цикл технологических операций, последовательно выполняемых на захватке звеном рабочих с помощью однотипных машин (доставка, разравнивание и уплотнение грунта, отделочные работы, установка рельс-форм</a:t>
            </a:r>
            <a:r>
              <a:rPr lang="kk-KZ" sz="2000" dirty="0" smtClean="0">
                <a:latin typeface="+mj-lt"/>
              </a:rPr>
              <a:t>).</a:t>
            </a:r>
            <a:endParaRPr lang="en-US" sz="2000" dirty="0" smtClean="0">
              <a:latin typeface="+mj-lt"/>
            </a:endParaRPr>
          </a:p>
          <a:p>
            <a:endParaRPr lang="ru-RU" sz="2000" dirty="0">
              <a:latin typeface="+mj-lt"/>
            </a:endParaRPr>
          </a:p>
          <a:p>
            <a:pPr algn="just"/>
            <a:r>
              <a:rPr lang="kk-KZ" sz="2000" dirty="0">
                <a:solidFill>
                  <a:schemeClr val="accent1"/>
                </a:solidFill>
                <a:latin typeface="+mj-lt"/>
              </a:rPr>
              <a:t>Специализированный поток </a:t>
            </a:r>
            <a:r>
              <a:rPr lang="kk-KZ" sz="2000" dirty="0">
                <a:latin typeface="+mj-lt"/>
              </a:rPr>
              <a:t>представляет собой совокупность технологически связанных частных потоков, объединяемых общей строительной продукцией в виде законченного конструктивного элемента дороги или сооружения (например, земляное полотно, основание, покрытие и т.д</a:t>
            </a:r>
            <a:r>
              <a:rPr lang="kk-KZ" sz="2000" dirty="0" smtClean="0">
                <a:latin typeface="+mj-lt"/>
              </a:rPr>
              <a:t>.).</a:t>
            </a:r>
            <a:endParaRPr lang="en-US" sz="2000" dirty="0" smtClean="0">
              <a:latin typeface="+mj-lt"/>
            </a:endParaRPr>
          </a:p>
          <a:p>
            <a:endParaRPr lang="ru-RU" sz="2000" dirty="0">
              <a:latin typeface="+mj-lt"/>
            </a:endParaRPr>
          </a:p>
          <a:p>
            <a:pPr algn="just"/>
            <a:r>
              <a:rPr lang="kk-KZ" sz="2000" dirty="0">
                <a:solidFill>
                  <a:schemeClr val="accent1"/>
                </a:solidFill>
                <a:latin typeface="+mj-lt"/>
              </a:rPr>
              <a:t>Комплексный поток </a:t>
            </a:r>
            <a:r>
              <a:rPr lang="kk-KZ" sz="2000" dirty="0">
                <a:latin typeface="+mj-lt"/>
              </a:rPr>
              <a:t>– совокупность специализированных потоков, итоговой продукцией которых является полностью законченная дорога. 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236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6781800" cy="52008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200" dirty="0"/>
              <a:t>Основные параметры </a:t>
            </a:r>
            <a:r>
              <a:rPr lang="kk-KZ" sz="3200" dirty="0" smtClean="0"/>
              <a:t>потока</a:t>
            </a:r>
            <a:endParaRPr lang="ru-RU" sz="3200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755576" y="1124744"/>
            <a:ext cx="7776864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4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781800" cy="52008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200" dirty="0"/>
              <a:t>Основные параметры </a:t>
            </a:r>
            <a:r>
              <a:rPr lang="kk-KZ" sz="3200" dirty="0" smtClean="0"/>
              <a:t>потока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268760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solidFill>
                  <a:schemeClr val="accent1"/>
                </a:solidFill>
                <a:latin typeface="+mj-lt"/>
              </a:rPr>
              <a:t>Захватка </a:t>
            </a:r>
            <a:r>
              <a:rPr lang="kk-KZ" dirty="0">
                <a:latin typeface="+mj-lt"/>
              </a:rPr>
              <a:t>– длина участка, на котором действуют рабочие звенья, бригады и машины специализированного или частного потока и выполняют заданный объем работ за единицу времени (как правило, смену). Длину захватки назначают с учетом требований технологии производства работ и рационального использования работающих на ней машин</a:t>
            </a:r>
            <a:r>
              <a:rPr lang="kk-KZ" dirty="0" smtClean="0">
                <a:latin typeface="+mj-lt"/>
              </a:rPr>
              <a:t>.</a:t>
            </a:r>
            <a:endParaRPr lang="en-US" dirty="0" smtClean="0">
              <a:latin typeface="+mj-lt"/>
            </a:endParaRPr>
          </a:p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kk-KZ" dirty="0">
                <a:solidFill>
                  <a:schemeClr val="accent1"/>
                </a:solidFill>
                <a:latin typeface="+mj-lt"/>
              </a:rPr>
              <a:t>Организационный перерыв П</a:t>
            </a:r>
            <a:r>
              <a:rPr lang="kk-KZ" baseline="-25000" dirty="0">
                <a:solidFill>
                  <a:schemeClr val="accent1"/>
                </a:solidFill>
                <a:latin typeface="+mj-lt"/>
              </a:rPr>
              <a:t>о</a:t>
            </a:r>
            <a:r>
              <a:rPr lang="kk-KZ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kk-KZ" dirty="0">
                <a:latin typeface="+mj-lt"/>
              </a:rPr>
              <a:t>– перерыв между смежными частными потоками или захватками одного потока, вызванный необходимостью подготовки участка для последующего потока или захватки. Помимо организационного перерыва может быть предусмотрен другой вынужденный перерыв – технологический</a:t>
            </a:r>
            <a:r>
              <a:rPr lang="kk-KZ" dirty="0" smtClean="0">
                <a:latin typeface="+mj-lt"/>
              </a:rPr>
              <a:t>.</a:t>
            </a:r>
            <a:endParaRPr lang="en-US" dirty="0" smtClean="0">
              <a:latin typeface="+mj-lt"/>
            </a:endParaRPr>
          </a:p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kk-KZ" dirty="0">
                <a:solidFill>
                  <a:schemeClr val="accent1"/>
                </a:solidFill>
                <a:latin typeface="+mj-lt"/>
              </a:rPr>
              <a:t>Технологический перерыв П</a:t>
            </a:r>
            <a:r>
              <a:rPr lang="kk-KZ" baseline="-25000" dirty="0">
                <a:solidFill>
                  <a:schemeClr val="accent1"/>
                </a:solidFill>
                <a:latin typeface="+mj-lt"/>
              </a:rPr>
              <a:t>т</a:t>
            </a:r>
            <a:r>
              <a:rPr lang="kk-KZ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kk-KZ" dirty="0">
                <a:latin typeface="+mj-lt"/>
              </a:rPr>
              <a:t>– перерыв в работах на участке протяженностью в одну и даже несколько захваток, вызванный характером работ (выдерживание бетона, цементогрунта и т.д.).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185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781800" cy="52008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200" dirty="0"/>
              <a:t>Основные параметры </a:t>
            </a:r>
            <a:r>
              <a:rPr lang="kk-KZ" sz="3200" dirty="0" smtClean="0"/>
              <a:t>потока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340768"/>
            <a:ext cx="763284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900" dirty="0">
                <a:solidFill>
                  <a:schemeClr val="accent1"/>
                </a:solidFill>
                <a:latin typeface="+mj-lt"/>
              </a:rPr>
              <a:t>Время действия потока Т</a:t>
            </a:r>
            <a:r>
              <a:rPr lang="en-US" sz="1900" baseline="-25000" dirty="0">
                <a:solidFill>
                  <a:schemeClr val="accent1"/>
                </a:solidFill>
                <a:latin typeface="+mj-lt"/>
              </a:rPr>
              <a:t>max</a:t>
            </a:r>
            <a:r>
              <a:rPr lang="kk-KZ" sz="19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kk-KZ" sz="1900" dirty="0">
                <a:latin typeface="+mj-lt"/>
              </a:rPr>
              <a:t>– продолжительность работы всех средств потока. Для комплексного потока – это время от начала  работы первого специализированного отряда до конца работы последнего</a:t>
            </a:r>
            <a:r>
              <a:rPr lang="kk-KZ" sz="1900" dirty="0" smtClean="0">
                <a:latin typeface="+mj-lt"/>
              </a:rPr>
              <a:t>.</a:t>
            </a:r>
            <a:endParaRPr lang="en-US" sz="1900" dirty="0" smtClean="0">
              <a:latin typeface="+mj-lt"/>
            </a:endParaRPr>
          </a:p>
          <a:p>
            <a:pPr algn="just"/>
            <a:endParaRPr lang="ru-RU" sz="1900" dirty="0">
              <a:latin typeface="+mj-lt"/>
            </a:endParaRPr>
          </a:p>
          <a:p>
            <a:pPr algn="just"/>
            <a:r>
              <a:rPr lang="kk-KZ" sz="1900" dirty="0">
                <a:solidFill>
                  <a:schemeClr val="accent1"/>
                </a:solidFill>
                <a:latin typeface="+mj-lt"/>
              </a:rPr>
              <a:t>Время развертывания потока </a:t>
            </a:r>
            <a:r>
              <a:rPr lang="en-US" sz="1900" dirty="0">
                <a:solidFill>
                  <a:schemeClr val="accent1"/>
                </a:solidFill>
                <a:latin typeface="+mj-lt"/>
              </a:rPr>
              <a:t>t</a:t>
            </a:r>
            <a:r>
              <a:rPr lang="kk-KZ" sz="1900" baseline="-25000" dirty="0">
                <a:solidFill>
                  <a:schemeClr val="accent1"/>
                </a:solidFill>
                <a:latin typeface="+mj-lt"/>
              </a:rPr>
              <a:t>раз</a:t>
            </a:r>
            <a:r>
              <a:rPr lang="kk-KZ" sz="19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kk-KZ" sz="1900" dirty="0">
                <a:latin typeface="+mj-lt"/>
              </a:rPr>
              <a:t>– время от начала работы первого специализированного отряда до начала работы последнего отряда</a:t>
            </a:r>
            <a:r>
              <a:rPr lang="kk-KZ" sz="1900" dirty="0" smtClean="0">
                <a:latin typeface="+mj-lt"/>
              </a:rPr>
              <a:t>.</a:t>
            </a:r>
            <a:endParaRPr lang="en-US" sz="1900" dirty="0" smtClean="0">
              <a:latin typeface="+mj-lt"/>
            </a:endParaRPr>
          </a:p>
          <a:p>
            <a:pPr algn="just"/>
            <a:endParaRPr lang="ru-RU" sz="1900" dirty="0">
              <a:latin typeface="+mj-lt"/>
            </a:endParaRPr>
          </a:p>
          <a:p>
            <a:pPr algn="just"/>
            <a:r>
              <a:rPr lang="kk-KZ" sz="1900" dirty="0">
                <a:solidFill>
                  <a:schemeClr val="accent1"/>
                </a:solidFill>
                <a:latin typeface="+mj-lt"/>
              </a:rPr>
              <a:t>Время свертывания потока </a:t>
            </a:r>
            <a:r>
              <a:rPr lang="en-US" sz="1900" dirty="0">
                <a:solidFill>
                  <a:schemeClr val="accent1"/>
                </a:solidFill>
                <a:latin typeface="+mj-lt"/>
              </a:rPr>
              <a:t>t</a:t>
            </a:r>
            <a:r>
              <a:rPr lang="kk-KZ" sz="1900" baseline="-25000" dirty="0">
                <a:solidFill>
                  <a:schemeClr val="accent1"/>
                </a:solidFill>
                <a:latin typeface="+mj-lt"/>
              </a:rPr>
              <a:t>св</a:t>
            </a:r>
            <a:r>
              <a:rPr lang="kk-KZ" sz="19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kk-KZ" sz="1900" dirty="0">
                <a:latin typeface="+mj-lt"/>
              </a:rPr>
              <a:t>– время от завершения работы первого специализированного отряда до завершения работы последнего отряда</a:t>
            </a:r>
            <a:r>
              <a:rPr lang="kk-KZ" sz="1900" dirty="0" smtClean="0">
                <a:latin typeface="+mj-lt"/>
              </a:rPr>
              <a:t>.</a:t>
            </a:r>
            <a:endParaRPr lang="en-US" sz="1900" dirty="0" smtClean="0">
              <a:latin typeface="+mj-lt"/>
            </a:endParaRPr>
          </a:p>
          <a:p>
            <a:pPr algn="just"/>
            <a:endParaRPr lang="ru-RU" sz="1900" dirty="0">
              <a:latin typeface="+mj-lt"/>
            </a:endParaRPr>
          </a:p>
          <a:p>
            <a:pPr algn="just"/>
            <a:r>
              <a:rPr lang="kk-KZ" sz="1900" dirty="0">
                <a:solidFill>
                  <a:schemeClr val="accent1"/>
                </a:solidFill>
                <a:latin typeface="+mj-lt"/>
              </a:rPr>
              <a:t>Время установившегося потока </a:t>
            </a:r>
            <a:r>
              <a:rPr lang="en-US" sz="1900" dirty="0">
                <a:solidFill>
                  <a:schemeClr val="accent1"/>
                </a:solidFill>
                <a:latin typeface="+mj-lt"/>
              </a:rPr>
              <a:t>t</a:t>
            </a:r>
            <a:r>
              <a:rPr lang="kk-KZ" sz="1900" baseline="-25000" dirty="0">
                <a:solidFill>
                  <a:schemeClr val="accent1"/>
                </a:solidFill>
                <a:latin typeface="+mj-lt"/>
              </a:rPr>
              <a:t>уст</a:t>
            </a:r>
            <a:r>
              <a:rPr lang="kk-KZ" sz="19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kk-KZ" sz="1900" dirty="0">
                <a:latin typeface="+mj-lt"/>
              </a:rPr>
              <a:t>— время работы потока, в течение которого все подразделения работают непрерывно и через определенные интервалы времени выдают готовую продукцию.</a:t>
            </a:r>
            <a:endParaRPr lang="ru-RU" sz="1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75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781800" cy="52008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200" dirty="0"/>
              <a:t>Основные параметры </a:t>
            </a:r>
            <a:r>
              <a:rPr lang="kk-KZ" sz="3200" dirty="0" smtClean="0"/>
              <a:t>потока</a:t>
            </a:r>
            <a:endParaRPr lang="ru-RU" sz="3200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894014"/>
              </p:ext>
            </p:extLst>
          </p:nvPr>
        </p:nvGraphicFramePr>
        <p:xfrm>
          <a:off x="3275856" y="1556792"/>
          <a:ext cx="2232248" cy="1053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Формула" r:id="rId3" imgW="901440" imgH="444240" progId="Equation.3">
                  <p:embed/>
                </p:oleObj>
              </mc:Choice>
              <mc:Fallback>
                <p:oleObj name="Формула" r:id="rId3" imgW="901440" imgH="4442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1556792"/>
                        <a:ext cx="2232248" cy="10536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827584" y="951111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solidFill>
                  <a:schemeClr val="accent1"/>
                </a:solidFill>
                <a:latin typeface="+mj-lt"/>
              </a:rPr>
              <a:t>Скорость (темп) специализированного потока </a:t>
            </a:r>
            <a:r>
              <a:rPr lang="kk-KZ" dirty="0">
                <a:latin typeface="+mj-lt"/>
              </a:rPr>
              <a:t>– протяженность участка дороги в погонных метрах полностью законченного в течение смены или суток. </a:t>
            </a:r>
            <a:endParaRPr lang="ru-RU" dirty="0"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7584" y="2420888"/>
            <a:ext cx="7128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i="1" dirty="0">
                <a:latin typeface="Century Gothic" pitchFamily="34" charset="0"/>
              </a:rPr>
              <a:t>V</a:t>
            </a:r>
            <a:r>
              <a:rPr lang="kk-KZ" sz="1500" b="1" i="1" dirty="0">
                <a:latin typeface="Century Gothic" pitchFamily="34" charset="0"/>
              </a:rPr>
              <a:t> – скорость потока, м/смену;</a:t>
            </a:r>
            <a:endParaRPr lang="ru-RU" sz="1500" b="1" i="1" dirty="0">
              <a:latin typeface="Century Gothic" pitchFamily="34" charset="0"/>
            </a:endParaRPr>
          </a:p>
          <a:p>
            <a:r>
              <a:rPr lang="en-US" sz="1500" b="1" i="1" dirty="0">
                <a:latin typeface="Century Gothic" pitchFamily="34" charset="0"/>
              </a:rPr>
              <a:t>L</a:t>
            </a:r>
            <a:r>
              <a:rPr lang="kk-KZ" sz="1500" b="1" i="1" dirty="0">
                <a:latin typeface="Century Gothic" pitchFamily="34" charset="0"/>
              </a:rPr>
              <a:t> – протяженность участка, м;</a:t>
            </a:r>
            <a:endParaRPr lang="ru-RU" sz="1500" b="1" i="1" dirty="0">
              <a:latin typeface="Century Gothic" pitchFamily="34" charset="0"/>
            </a:endParaRPr>
          </a:p>
          <a:p>
            <a:r>
              <a:rPr lang="en-US" sz="1500" b="1" i="1" dirty="0" err="1">
                <a:latin typeface="Century Gothic" pitchFamily="34" charset="0"/>
              </a:rPr>
              <a:t>T</a:t>
            </a:r>
            <a:r>
              <a:rPr lang="en-US" sz="1500" b="1" i="1" baseline="-25000" dirty="0" err="1">
                <a:latin typeface="Century Gothic" pitchFamily="34" charset="0"/>
              </a:rPr>
              <a:t>max</a:t>
            </a:r>
            <a:r>
              <a:rPr lang="kk-KZ" sz="1500" b="1" i="1" dirty="0">
                <a:latin typeface="Century Gothic" pitchFamily="34" charset="0"/>
              </a:rPr>
              <a:t> – время действия потока, смен;</a:t>
            </a:r>
            <a:endParaRPr lang="ru-RU" sz="1500" b="1" i="1" dirty="0">
              <a:latin typeface="Century Gothic" pitchFamily="34" charset="0"/>
            </a:endParaRPr>
          </a:p>
          <a:p>
            <a:r>
              <a:rPr lang="en-US" sz="1500" b="1" i="1" dirty="0">
                <a:latin typeface="Century Gothic" pitchFamily="34" charset="0"/>
              </a:rPr>
              <a:t>T</a:t>
            </a:r>
            <a:r>
              <a:rPr lang="kk-KZ" sz="1500" b="1" i="1" baseline="-25000" dirty="0">
                <a:latin typeface="Century Gothic" pitchFamily="34" charset="0"/>
              </a:rPr>
              <a:t>раз </a:t>
            </a:r>
            <a:r>
              <a:rPr lang="kk-KZ" sz="1500" b="1" i="1" dirty="0">
                <a:latin typeface="Century Gothic" pitchFamily="34" charset="0"/>
              </a:rPr>
              <a:t>– продолжительность развертывания потока, смен</a:t>
            </a:r>
            <a:endParaRPr lang="ru-RU" sz="1500" b="1" i="1" dirty="0">
              <a:latin typeface="Century Gothic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9592" y="3436551"/>
            <a:ext cx="756084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solidFill>
                  <a:schemeClr val="accent1"/>
                </a:solidFill>
                <a:latin typeface="+mj-lt"/>
              </a:rPr>
              <a:t>Участок работы потока </a:t>
            </a:r>
            <a:r>
              <a:rPr lang="kk-KZ" dirty="0">
                <a:latin typeface="+mj-lt"/>
              </a:rPr>
              <a:t>– участок дороги, который может быть построен одним потоком. Различают годовой (сезонный) и суммарный (общий) участки работы потока</a:t>
            </a:r>
            <a:r>
              <a:rPr lang="kk-KZ" dirty="0" smtClean="0">
                <a:latin typeface="+mj-lt"/>
              </a:rPr>
              <a:t>.</a:t>
            </a:r>
            <a:endParaRPr lang="en-US" dirty="0" smtClean="0">
              <a:latin typeface="+mj-lt"/>
            </a:endParaRP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kk-KZ" dirty="0">
                <a:solidFill>
                  <a:schemeClr val="accent1"/>
                </a:solidFill>
                <a:latin typeface="+mj-lt"/>
              </a:rPr>
              <a:t>Фронт работ (или длина потока) </a:t>
            </a:r>
            <a:r>
              <a:rPr lang="kk-KZ" dirty="0">
                <a:latin typeface="+mj-lt"/>
              </a:rPr>
              <a:t>– длина участка дороги, на котором одновременно осуществляется работа всех специализированных отрядов комплексного потока</a:t>
            </a:r>
            <a:r>
              <a:rPr lang="kk-KZ" dirty="0" smtClean="0">
                <a:latin typeface="+mj-lt"/>
              </a:rPr>
              <a:t>.</a:t>
            </a:r>
            <a:endParaRPr lang="en-US" dirty="0" smtClean="0">
              <a:latin typeface="+mj-lt"/>
            </a:endParaRP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kk-KZ" dirty="0" smtClean="0">
                <a:solidFill>
                  <a:schemeClr val="accent1"/>
                </a:solidFill>
                <a:latin typeface="+mj-lt"/>
              </a:rPr>
              <a:t>Направление </a:t>
            </a:r>
            <a:r>
              <a:rPr lang="kk-KZ" dirty="0">
                <a:solidFill>
                  <a:schemeClr val="accent1"/>
                </a:solidFill>
                <a:latin typeface="+mj-lt"/>
              </a:rPr>
              <a:t>движения потока </a:t>
            </a:r>
            <a:r>
              <a:rPr lang="kk-KZ" dirty="0">
                <a:latin typeface="+mj-lt"/>
              </a:rPr>
              <a:t>– направление, в котором осуществляется выполнение работ.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343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240063" y="1565351"/>
            <a:ext cx="47323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err="1" smtClean="0">
                <a:latin typeface="+mj-lt"/>
              </a:rPr>
              <a:t>Неп</a:t>
            </a:r>
            <a:r>
              <a:rPr lang="kk-KZ" sz="4000" dirty="0" smtClean="0">
                <a:latin typeface="+mj-lt"/>
              </a:rPr>
              <a:t>оточны</a:t>
            </a:r>
            <a:r>
              <a:rPr lang="ru-RU" sz="4000" dirty="0" smtClean="0">
                <a:latin typeface="+mj-lt"/>
              </a:rPr>
              <a:t>й способ</a:t>
            </a:r>
            <a:r>
              <a:rPr lang="kk-KZ" sz="4000" dirty="0" smtClean="0">
                <a:latin typeface="+mj-lt"/>
              </a:rPr>
              <a:t> </a:t>
            </a:r>
            <a:endParaRPr lang="ru-RU" sz="4000" dirty="0">
              <a:latin typeface="+mj-lt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632069" y="2420888"/>
            <a:ext cx="0" cy="360040"/>
          </a:xfrm>
          <a:prstGeom prst="line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2048226" y="2780928"/>
            <a:ext cx="5116061" cy="0"/>
          </a:xfrm>
          <a:prstGeom prst="line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048225" y="2780928"/>
            <a:ext cx="0" cy="648072"/>
          </a:xfrm>
          <a:prstGeom prst="straightConnector1">
            <a:avLst/>
          </a:prstGeom>
          <a:ln>
            <a:tailEnd type="arrow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7157540" y="2780928"/>
            <a:ext cx="6747" cy="648072"/>
          </a:xfrm>
          <a:prstGeom prst="straightConnector1">
            <a:avLst/>
          </a:prstGeom>
          <a:ln>
            <a:tailEnd type="arrow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443838" y="3429000"/>
            <a:ext cx="32087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+mj-lt"/>
              </a:rPr>
              <a:t>Параллельный метод</a:t>
            </a:r>
            <a:endParaRPr lang="ru-RU" sz="3200" dirty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26486" y="3432412"/>
            <a:ext cx="40899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+mj-lt"/>
              </a:rPr>
              <a:t>Последовательный метод</a:t>
            </a:r>
            <a:endParaRPr lang="ru-RU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774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416824" cy="520080"/>
          </a:xfrm>
        </p:spPr>
        <p:txBody>
          <a:bodyPr>
            <a:normAutofit/>
          </a:bodyPr>
          <a:lstStyle/>
          <a:p>
            <a:r>
              <a:rPr lang="kk-KZ" sz="2800" dirty="0" smtClean="0"/>
              <a:t>Параллельный </a:t>
            </a:r>
            <a:r>
              <a:rPr lang="kk-KZ" sz="2800" dirty="0"/>
              <a:t>метод организации работ</a:t>
            </a:r>
            <a:endParaRPr lang="ru-RU" sz="28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83296" y="1005326"/>
            <a:ext cx="6048672" cy="36724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60900" y="4797152"/>
            <a:ext cx="70934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dirty="0">
                <a:solidFill>
                  <a:schemeClr val="accent1"/>
                </a:solidFill>
                <a:latin typeface="+mj-lt"/>
              </a:rPr>
              <a:t>Параллельный метод </a:t>
            </a:r>
            <a:r>
              <a:rPr lang="kk-KZ" sz="2000" dirty="0" smtClean="0">
                <a:latin typeface="+mj-lt"/>
              </a:rPr>
              <a:t>заключается </a:t>
            </a:r>
            <a:r>
              <a:rPr lang="kk-KZ" sz="2000" dirty="0">
                <a:latin typeface="+mj-lt"/>
              </a:rPr>
              <a:t>в одновременном выполнении комплекса работ на всем протяжении строящейся дороги, разделенной на самостоятельные участки </a:t>
            </a:r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185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/>
          <a:stretch>
            <a:fillRect/>
          </a:stretch>
        </p:blipFill>
        <p:spPr>
          <a:xfrm>
            <a:off x="1511660" y="908719"/>
            <a:ext cx="6120680" cy="3744417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416824" cy="520080"/>
          </a:xfrm>
        </p:spPr>
        <p:txBody>
          <a:bodyPr>
            <a:normAutofit/>
          </a:bodyPr>
          <a:lstStyle/>
          <a:p>
            <a:r>
              <a:rPr lang="kk-KZ" sz="2800" dirty="0" smtClean="0"/>
              <a:t>Последовательный метод </a:t>
            </a:r>
            <a:r>
              <a:rPr lang="kk-KZ" sz="2800" dirty="0"/>
              <a:t>организации работ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4797152"/>
            <a:ext cx="76328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1"/>
                </a:solidFill>
                <a:latin typeface="+mj-lt"/>
              </a:rPr>
              <a:t>Последовательный метод </a:t>
            </a:r>
            <a:r>
              <a:rPr lang="kk-KZ" sz="2000" dirty="0" smtClean="0">
                <a:latin typeface="+mj-lt"/>
              </a:rPr>
              <a:t>состоит </a:t>
            </a:r>
            <a:r>
              <a:rPr lang="kk-KZ" sz="2000" dirty="0">
                <a:latin typeface="+mj-lt"/>
              </a:rPr>
              <a:t>в том, что все строительные процессы выполняют сначала на одном участке дороги, а затем все силы и ресурсы перемещают на следующий участок, и так до полного завершения строительства дороги </a:t>
            </a:r>
            <a:endParaRPr lang="ru-RU" sz="2000" dirty="0">
              <a:latin typeface="+mj-lt"/>
            </a:endParaRP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3811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450</TotalTime>
  <Words>1111</Words>
  <Application>Microsoft Office PowerPoint</Application>
  <PresentationFormat>Экран (4:3)</PresentationFormat>
  <Paragraphs>94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Impact</vt:lpstr>
      <vt:lpstr>Times New Roman</vt:lpstr>
      <vt:lpstr>NewsPrint</vt:lpstr>
      <vt:lpstr>Формула</vt:lpstr>
      <vt:lpstr>ОРГАНИЗАЦИЯ ДОРОЖНО-СТРОИТЕЛЬНЫХ РАБОТ</vt:lpstr>
      <vt:lpstr>Основные задачи организации работ</vt:lpstr>
      <vt:lpstr>Презентация PowerPoint</vt:lpstr>
      <vt:lpstr>СПОСОБЫ ОРГАНИЗАЦИИ ДОРОЖНО-СТРОИТЕЛЬНЫХ РАБОТ</vt:lpstr>
      <vt:lpstr>Сущность поточного метода состоит в следующем:</vt:lpstr>
      <vt:lpstr>Основные виды работ при строительстве дороги поточным способом выполняют в следующей последовательности: </vt:lpstr>
      <vt:lpstr>Поточный метод имеет следующие преимущества перед другими:</vt:lpstr>
      <vt:lpstr>Виды потоков</vt:lpstr>
      <vt:lpstr>Основные параметры потока</vt:lpstr>
      <vt:lpstr>Основные параметры потока</vt:lpstr>
      <vt:lpstr>Основные параметры потока</vt:lpstr>
      <vt:lpstr>Основные параметры потока</vt:lpstr>
      <vt:lpstr>Презентация PowerPoint</vt:lpstr>
      <vt:lpstr>Параллельный метод организации работ</vt:lpstr>
      <vt:lpstr>Последовательный метод организации работ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Bakytbek</cp:lastModifiedBy>
  <cp:revision>37</cp:revision>
  <dcterms:created xsi:type="dcterms:W3CDTF">2017-01-29T05:39:02Z</dcterms:created>
  <dcterms:modified xsi:type="dcterms:W3CDTF">2020-08-29T16:29:57Z</dcterms:modified>
</cp:coreProperties>
</file>